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86"/>
  </p:notesMasterIdLst>
  <p:sldIdLst>
    <p:sldId id="398" r:id="rId5"/>
    <p:sldId id="507" r:id="rId6"/>
    <p:sldId id="450" r:id="rId7"/>
    <p:sldId id="476" r:id="rId8"/>
    <p:sldId id="451" r:id="rId9"/>
    <p:sldId id="479" r:id="rId10"/>
    <p:sldId id="453" r:id="rId11"/>
    <p:sldId id="480" r:id="rId12"/>
    <p:sldId id="484" r:id="rId13"/>
    <p:sldId id="482" r:id="rId14"/>
    <p:sldId id="454" r:id="rId15"/>
    <p:sldId id="478" r:id="rId16"/>
    <p:sldId id="462" r:id="rId17"/>
    <p:sldId id="496" r:id="rId18"/>
    <p:sldId id="564" r:id="rId19"/>
    <p:sldId id="518" r:id="rId20"/>
    <p:sldId id="517" r:id="rId21"/>
    <p:sldId id="431" r:id="rId22"/>
    <p:sldId id="425" r:id="rId23"/>
    <p:sldId id="445" r:id="rId24"/>
    <p:sldId id="551" r:id="rId25"/>
    <p:sldId id="552" r:id="rId26"/>
    <p:sldId id="555" r:id="rId27"/>
    <p:sldId id="556" r:id="rId28"/>
    <p:sldId id="426" r:id="rId29"/>
    <p:sldId id="420" r:id="rId30"/>
    <p:sldId id="549" r:id="rId31"/>
    <p:sldId id="550" r:id="rId32"/>
    <p:sldId id="516" r:id="rId33"/>
    <p:sldId id="547" r:id="rId34"/>
    <p:sldId id="548" r:id="rId35"/>
    <p:sldId id="546" r:id="rId36"/>
    <p:sldId id="437" r:id="rId37"/>
    <p:sldId id="536" r:id="rId38"/>
    <p:sldId id="545" r:id="rId39"/>
    <p:sldId id="537" r:id="rId40"/>
    <p:sldId id="538" r:id="rId41"/>
    <p:sldId id="543" r:id="rId42"/>
    <p:sldId id="533" r:id="rId43"/>
    <p:sldId id="528" r:id="rId44"/>
    <p:sldId id="544" r:id="rId45"/>
    <p:sldId id="540" r:id="rId46"/>
    <p:sldId id="539" r:id="rId47"/>
    <p:sldId id="567" r:id="rId48"/>
    <p:sldId id="534" r:id="rId49"/>
    <p:sldId id="427" r:id="rId50"/>
    <p:sldId id="558" r:id="rId51"/>
    <p:sldId id="560" r:id="rId52"/>
    <p:sldId id="559" r:id="rId53"/>
    <p:sldId id="561" r:id="rId54"/>
    <p:sldId id="563" r:id="rId55"/>
    <p:sldId id="562" r:id="rId56"/>
    <p:sldId id="494" r:id="rId57"/>
    <p:sldId id="486" r:id="rId58"/>
    <p:sldId id="487" r:id="rId59"/>
    <p:sldId id="488" r:id="rId60"/>
    <p:sldId id="489" r:id="rId61"/>
    <p:sldId id="565" r:id="rId62"/>
    <p:sldId id="566" r:id="rId63"/>
    <p:sldId id="270" r:id="rId64"/>
    <p:sldId id="271" r:id="rId65"/>
    <p:sldId id="268" r:id="rId66"/>
    <p:sldId id="449" r:id="rId67"/>
    <p:sldId id="504" r:id="rId68"/>
    <p:sldId id="519" r:id="rId69"/>
    <p:sldId id="499" r:id="rId70"/>
    <p:sldId id="520" r:id="rId71"/>
    <p:sldId id="521" r:id="rId72"/>
    <p:sldId id="523" r:id="rId73"/>
    <p:sldId id="524" r:id="rId74"/>
    <p:sldId id="525" r:id="rId75"/>
    <p:sldId id="501" r:id="rId76"/>
    <p:sldId id="503" r:id="rId77"/>
    <p:sldId id="497" r:id="rId78"/>
    <p:sldId id="498" r:id="rId79"/>
    <p:sldId id="495" r:id="rId80"/>
    <p:sldId id="263" r:id="rId81"/>
    <p:sldId id="461" r:id="rId82"/>
    <p:sldId id="463" r:id="rId83"/>
    <p:sldId id="464" r:id="rId84"/>
    <p:sldId id="456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1E0"/>
    <a:srgbClr val="5B3491"/>
    <a:srgbClr val="A36934"/>
    <a:srgbClr val="97440D"/>
    <a:srgbClr val="8C3603"/>
    <a:srgbClr val="B76E2A"/>
    <a:srgbClr val="B66C23"/>
    <a:srgbClr val="AD631D"/>
    <a:srgbClr val="9B5B25"/>
    <a:srgbClr val="713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084" autoAdjust="0"/>
    <p:restoredTop sz="94660"/>
  </p:normalViewPr>
  <p:slideViewPr>
    <p:cSldViewPr>
      <p:cViewPr varScale="1">
        <p:scale>
          <a:sx n="59" d="100"/>
          <a:sy n="59" d="100"/>
        </p:scale>
        <p:origin x="1412" y="6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B332B-7C20-4C68-A8AC-0D1051762F0A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7F9B5-1D30-4012-B098-2F719E2BB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7F9B5-1D30-4012-B098-2F719E2BB0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0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031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8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2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037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1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4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7F9B5-1D30-4012-B098-2F719E2BB0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38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7F9B5-1D30-4012-B098-2F719E2BB0E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3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3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97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7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59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12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246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424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19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6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17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38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3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8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08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6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51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24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3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69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2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18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00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6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5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08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96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51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52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367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6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103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191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718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30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26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35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260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3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96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8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6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4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BAC23-7EDA-46CF-BA7B-5C3C533487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CDF27-9E43-4EEF-80D4-6B682D0DA12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tvbN6uYeSl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can-do-canines.org/total-confidence-in-bentley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can-do-canines.org/gallery/#mpf-popup@//www.youtube.com/watch?v=RzbhfxCENqY|14309|5891fe0f9d64f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an-do-canines.org/gallery/#mpf-popup@//www.youtube.com/watch?v=CwVap6perig|14314|5891fe0f9d64f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can-do-canines.org/gallery/#mpf-popup@//www.youtube.com/watch?v=9AQDGmhziYE|14316|5891fe0f9d64f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can-do-canines.org/gallery/#mpf-popup@//www.youtube.com/watch?v=o1JyBfuR6es|14312|5891fe0f9d64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can-do-canines.org/gallery/#mpf-popup@//www.youtube.com/watch?v=gRwevS2elxg|14318|5891fe0f9d64f" TargetMode="Externa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01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801F4-77C5-5E41-DD89-6178A29B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1645"/>
            <a:ext cx="7315200" cy="4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04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3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1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777ECB-CA8A-710B-86B2-8B458FBEB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63643"/>
            <a:ext cx="7315200" cy="46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1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78279E-BBD2-5340-B241-3F58CCE68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182"/>
            <a:ext cx="7315200" cy="44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9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113643" y="6121401"/>
            <a:ext cx="4960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Assistance Dogs International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C4A1E0-F97F-4148-96A6-B4FF2EA87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2678"/>
            <a:ext cx="7315200" cy="45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13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905001" y="6096000"/>
            <a:ext cx="6019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https://www.youtube.com/watch?v=tvbN6uYeSlc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4E2D77A2-A16C-8CA3-4649-210033552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59" y="6096000"/>
            <a:ext cx="965041" cy="352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C1694-FED3-C587-4A45-58B81C805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100" y="1447800"/>
            <a:ext cx="7315200" cy="43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984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786"/>
            <a:ext cx="1828800" cy="10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3850"/>
            <a:ext cx="3810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C858601-EF77-B107-ED9D-6C636D8B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78043"/>
            <a:ext cx="83058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Meet Bentley, the Hearing Assist Service Dog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516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09600" y="5562600"/>
            <a:ext cx="7924800" cy="1015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Tim and his Hearing Assistant Partner Bentley are graduates of the </a:t>
            </a:r>
            <a:r>
              <a:rPr kumimoji="0" lang="en-US" altLang="en-US" sz="20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charset="0"/>
              </a:rPr>
              <a:t>Can Do </a:t>
            </a:r>
            <a:r>
              <a:rPr kumimoji="0" lang="en-US" alt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cs typeface="Arial" charset="0"/>
              </a:rPr>
              <a:t>Canines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Assistance Dog training program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New Hope, MN</a:t>
            </a:r>
          </a:p>
        </p:txBody>
      </p:sp>
    </p:spTree>
    <p:extLst>
      <p:ext uri="{BB962C8B-B14F-4D97-AF65-F5344CB8AC3E}">
        <p14:creationId xmlns:p14="http://schemas.microsoft.com/office/powerpoint/2010/main" val="409000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69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2bc775_342563ec41804793b3ca34013b2f3dad.png/v1/fill/w_272,h_134,al_c,q_80,usm_0.66_1.00_0.01/2bc775_342563ec41804793b3ca34013b2f3da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EFD12-FA25-7C7A-560B-BCC20BFA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6923"/>
            <a:ext cx="8229600" cy="6372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468D2-7853-B4F4-4897-69D129F3C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429000"/>
            <a:ext cx="193624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0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31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A5817798-AF7E-EBB4-0C3F-CDCC9A310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09" y="685800"/>
            <a:ext cx="3800191" cy="5943600"/>
          </a:xfrm>
          <a:prstGeom prst="rect">
            <a:avLst/>
          </a:prstGeom>
        </p:spPr>
      </p:pic>
      <p:pic>
        <p:nvPicPr>
          <p:cNvPr id="4" name="Picture 2" descr="logo">
            <a:extLst>
              <a:ext uri="{FF2B5EF4-FFF2-40B4-BE49-F238E27FC236}">
                <a16:creationId xmlns:a16="http://schemas.microsoft.com/office/drawing/2014/main" id="{1FC8303B-0C0A-4BB4-342B-CB529F5A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786"/>
            <a:ext cx="1828800" cy="10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9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3A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F1B0C4D6-12E4-E4F2-81F9-B41673A7DF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0"/>
            <a:ext cx="7315200" cy="4800600"/>
          </a:xfrm>
          <a:prstGeom prst="rect">
            <a:avLst/>
          </a:prstGeom>
        </p:spPr>
      </p:pic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9DE9F7B2-745A-F316-E4DA-0FC83165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786"/>
            <a:ext cx="1828800" cy="10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925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6800" y="2367677"/>
            <a:ext cx="6927273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What do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“fake” service dog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cards look like?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94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66800" y="2367677"/>
            <a:ext cx="6927273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hat do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“fake” service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dog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cards look like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3B8D51-9EEF-5681-B781-4F9B4733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512" y="685800"/>
            <a:ext cx="34627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71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0780"/>
            <a:ext cx="4937760" cy="686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1000" y="5599093"/>
            <a:ext cx="8305800" cy="95410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"Total Confidence in Bentley"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Arial" charset="0"/>
              </a:rPr>
              <a:t>Can Do </a:t>
            </a:r>
            <a:r>
              <a:rPr kumimoji="0" lang="en-US" altLang="en-US" sz="1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702030302020204" pitchFamily="66" charset="0"/>
                <a:cs typeface="Arial" charset="0"/>
              </a:rPr>
              <a:t>Canines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Assistant Dog Feature Story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6 February 2019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6518565"/>
            <a:ext cx="538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chemeClr val="bg1"/>
                </a:solidFill>
                <a:latin typeface="Arial" charset="0"/>
                <a:cs typeface="Arial" charset="0"/>
                <a:hlinkClick r:id="rId4"/>
              </a:rPr>
              <a:t>link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572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5029200"/>
            <a:ext cx="8077200" cy="16312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Can Do </a:t>
            </a: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Canines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is an accredited member of Assistance Dogs International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a nonprofit organization whose purpose is to improve the areas of training, placement and utilization of assistance dogs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0" y="76200"/>
            <a:ext cx="6601690" cy="495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68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2bc775_342563ec41804793b3ca34013b2f3dad.png/v1/fill/w_272,h_134,al_c,q_80,usm_0.66_1.00_0.01/2bc775_342563ec41804793b3ca34013b2f3da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B7FE0-6849-203C-CEB8-6138780F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4613"/>
            <a:ext cx="8229600" cy="602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97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static.wixstatic.com/media/2bc775_342563ec41804793b3ca34013b2f3dad.png/v1/fill/w_272,h_134,al_c,q_80,usm_0.66_1.00_0.01/2bc775_342563ec41804793b3ca34013b2f3dad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B7FE0-6849-203C-CEB8-6138780F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4613"/>
            <a:ext cx="8229600" cy="6020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4EDEA-D71B-8A2E-EEA2-A6E054103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371600"/>
            <a:ext cx="6324600" cy="51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80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786"/>
            <a:ext cx="1828800" cy="10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3850"/>
            <a:ext cx="3810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C858601-EF77-B107-ED9D-6C636D8BA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47266"/>
            <a:ext cx="8305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Meet Bentley, the Hearing Assist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Service Dog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76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4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58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And we’re also asked what’s the difference between those two and an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A34D0-0179-75F4-8986-B3A157D1951D}"/>
              </a:ext>
            </a:extLst>
          </p:cNvPr>
          <p:cNvSpPr/>
          <p:nvPr/>
        </p:nvSpPr>
        <p:spPr>
          <a:xfrm>
            <a:off x="3886200" y="3199150"/>
            <a:ext cx="1628972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99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?</a:t>
            </a:r>
            <a:endParaRPr lang="en-US" sz="199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04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And we’re also asked what’s the difference between those two and an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/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78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Arial" charset="0"/>
                <a:cs typeface="Arial" charset="0"/>
              </a:rPr>
              <a:t>And we’re also asked what’s the difference between those two and an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latin typeface="Arial" charset="0"/>
                <a:cs typeface="Arial" charset="0"/>
              </a:rPr>
              <a:t>?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565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18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2D2895-452C-13CD-C3D3-E988486C1DC0}"/>
              </a:ext>
            </a:extLst>
          </p:cNvPr>
          <p:cNvSpPr/>
          <p:nvPr/>
        </p:nvSpPr>
        <p:spPr>
          <a:xfrm>
            <a:off x="3810000" y="457736"/>
            <a:ext cx="4648200" cy="606319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trained in </a:t>
            </a:r>
            <a:r>
              <a:rPr lang="en-US" altLang="en-US" sz="3600" b="1" i="1" dirty="0">
                <a:latin typeface="Arial" charset="0"/>
                <a:cs typeface="Arial" charset="0"/>
              </a:rPr>
              <a:t>specific tasks</a:t>
            </a:r>
            <a:r>
              <a:rPr lang="en-US" altLang="en-US" sz="3600" b="1" dirty="0">
                <a:latin typeface="Arial" charset="0"/>
                <a:cs typeface="Arial" charset="0"/>
              </a:rPr>
              <a:t> t</a:t>
            </a:r>
            <a:r>
              <a:rPr lang="en-US" sz="3600" b="1" dirty="0">
                <a:latin typeface="Arial" charset="0"/>
                <a:cs typeface="Arial" charset="0"/>
              </a:rPr>
              <a:t>o assist just </a:t>
            </a:r>
            <a:r>
              <a:rPr lang="en-US" sz="3600" b="1" i="1" dirty="0">
                <a:latin typeface="Arial" charset="0"/>
                <a:cs typeface="Arial" charset="0"/>
              </a:rPr>
              <a:t>one</a:t>
            </a:r>
            <a:r>
              <a:rPr lang="en-US" sz="3600" b="1" dirty="0">
                <a:latin typeface="Arial" charset="0"/>
                <a:cs typeface="Arial" charset="0"/>
              </a:rPr>
              <a:t> person</a:t>
            </a:r>
          </a:p>
          <a:p>
            <a:endParaRPr lang="en-US" sz="1600" b="1" dirty="0">
              <a:latin typeface="Arial" charset="0"/>
              <a:cs typeface="Arial" charset="0"/>
            </a:endParaRPr>
          </a:p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Americans with Disabilities Act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(ADA) 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covered:</a:t>
            </a:r>
          </a:p>
          <a:p>
            <a:endParaRPr lang="en-US" sz="1200" b="1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  <a:p>
            <a:pPr marL="406400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Rights to bring animals into public establishments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03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849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36C860-93E0-E491-D287-804A769C2CAB}"/>
              </a:ext>
            </a:extLst>
          </p:cNvPr>
          <p:cNvSpPr/>
          <p:nvPr/>
        </p:nvSpPr>
        <p:spPr>
          <a:xfrm>
            <a:off x="3810000" y="457736"/>
            <a:ext cx="4648200" cy="606319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trained in </a:t>
            </a:r>
            <a:r>
              <a:rPr lang="en-US" altLang="en-US" sz="3600" b="1" i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specific tasks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t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 assist just </a:t>
            </a:r>
            <a:r>
              <a:rPr lang="en-US" sz="3600" b="1" i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person</a:t>
            </a:r>
          </a:p>
          <a:p>
            <a:endParaRPr lang="en-US" sz="1600" b="1" dirty="0">
              <a:latin typeface="Arial" charset="0"/>
              <a:cs typeface="Arial" charset="0"/>
            </a:endParaRPr>
          </a:p>
          <a:p>
            <a:r>
              <a:rPr lang="en-US" sz="3600" b="1" dirty="0">
                <a:latin typeface="Arial" charset="0"/>
                <a:cs typeface="Arial" charset="0"/>
              </a:rPr>
              <a:t>Americans with Disabilities Act </a:t>
            </a:r>
            <a:r>
              <a:rPr lang="en-US" sz="2800" b="1" dirty="0">
                <a:latin typeface="Arial" charset="0"/>
                <a:cs typeface="Arial" charset="0"/>
              </a:rPr>
              <a:t> (ADA) </a:t>
            </a:r>
            <a:r>
              <a:rPr lang="en-US" sz="3600" b="1" dirty="0">
                <a:latin typeface="Arial" charset="0"/>
                <a:cs typeface="Arial" charset="0"/>
              </a:rPr>
              <a:t>covered:</a:t>
            </a:r>
          </a:p>
          <a:p>
            <a:endParaRPr lang="en-US" sz="1200" b="1" dirty="0">
              <a:latin typeface="Arial" charset="0"/>
              <a:cs typeface="Arial" charset="0"/>
            </a:endParaRPr>
          </a:p>
          <a:p>
            <a:pPr marL="406400"/>
            <a:r>
              <a:rPr lang="en-US" sz="2800" b="1" dirty="0">
                <a:latin typeface="Arial" charset="0"/>
                <a:cs typeface="Arial" charset="0"/>
              </a:rPr>
              <a:t>Rights to bring animals into public establishments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4295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86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22D0E-50A8-BF8A-33E0-5F1FE6406AF1}"/>
              </a:ext>
            </a:extLst>
          </p:cNvPr>
          <p:cNvSpPr/>
          <p:nvPr/>
        </p:nvSpPr>
        <p:spPr>
          <a:xfrm>
            <a:off x="838200" y="2362200"/>
            <a:ext cx="3962400" cy="3785652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provides emotional</a:t>
            </a:r>
          </a:p>
          <a:p>
            <a:r>
              <a:rPr lang="en-US" sz="3600" b="1" dirty="0">
                <a:latin typeface="Arial" charset="0"/>
                <a:cs typeface="Arial" charset="0"/>
              </a:rPr>
              <a:t>support and comfort</a:t>
            </a:r>
          </a:p>
          <a:p>
            <a:r>
              <a:rPr lang="en-US" sz="3600" b="1" dirty="0">
                <a:latin typeface="Arial" charset="0"/>
                <a:cs typeface="Arial" charset="0"/>
              </a:rPr>
              <a:t>to </a:t>
            </a:r>
            <a:r>
              <a:rPr lang="en-US" sz="3600" b="1" i="1" dirty="0">
                <a:latin typeface="Arial" charset="0"/>
                <a:cs typeface="Arial" charset="0"/>
              </a:rPr>
              <a:t>many people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451321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A8F9E-9636-CE0F-8949-3A9A24BBB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5" y="990600"/>
            <a:ext cx="9097655" cy="5105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361321-3CBF-4B9B-77C8-C889ABF49732}"/>
              </a:ext>
            </a:extLst>
          </p:cNvPr>
          <p:cNvSpPr/>
          <p:nvPr/>
        </p:nvSpPr>
        <p:spPr>
          <a:xfrm>
            <a:off x="428258" y="4038600"/>
            <a:ext cx="2718693" cy="1292662"/>
          </a:xfrm>
          <a:prstGeom prst="rect">
            <a:avLst/>
          </a:prstGeom>
          <a:solidFill>
            <a:schemeClr val="bg1"/>
          </a:solidFill>
        </p:spPr>
        <p:txBody>
          <a:bodyPr wrap="none" lIns="228600" tIns="228600" rIns="228600" bIns="228600">
            <a:spAutoFit/>
          </a:bodyPr>
          <a:lstStyle/>
          <a:p>
            <a:r>
              <a:rPr lang="en-US" altLang="en-US" b="1" dirty="0">
                <a:latin typeface="Arial" charset="0"/>
                <a:cs typeface="Arial" charset="0"/>
              </a:rPr>
              <a:t>provide emotional</a:t>
            </a:r>
          </a:p>
          <a:p>
            <a:r>
              <a:rPr lang="en-US" b="1" dirty="0">
                <a:latin typeface="Arial" charset="0"/>
                <a:cs typeface="Arial" charset="0"/>
              </a:rPr>
              <a:t>support and comfort</a:t>
            </a:r>
          </a:p>
          <a:p>
            <a:r>
              <a:rPr lang="en-US" b="1" dirty="0">
                <a:latin typeface="Arial" charset="0"/>
                <a:cs typeface="Arial" charset="0"/>
              </a:rPr>
              <a:t>to </a:t>
            </a:r>
            <a:r>
              <a:rPr lang="en-US" b="1" i="1" dirty="0">
                <a:latin typeface="Arial" charset="0"/>
                <a:cs typeface="Arial" charset="0"/>
              </a:rPr>
              <a:t>many</a:t>
            </a:r>
            <a:r>
              <a:rPr lang="en-US" b="1" dirty="0">
                <a:latin typeface="Arial" charset="0"/>
                <a:cs typeface="Arial" charset="0"/>
              </a:rPr>
              <a:t> people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3D222-71AC-77AE-55CD-1E429248592B}"/>
              </a:ext>
            </a:extLst>
          </p:cNvPr>
          <p:cNvSpPr/>
          <p:nvPr/>
        </p:nvSpPr>
        <p:spPr>
          <a:xfrm>
            <a:off x="3352800" y="4114800"/>
            <a:ext cx="5362365" cy="1323439"/>
          </a:xfrm>
          <a:prstGeom prst="rect">
            <a:avLst/>
          </a:prstGeom>
          <a:noFill/>
        </p:spPr>
        <p:txBody>
          <a:bodyPr wrap="none" lIns="91440" tIns="228600" rIns="91440" bIns="228600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UMD PAWS Therapy Dogs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charset="0"/>
                <a:cs typeface="Arial" charset="0"/>
              </a:rPr>
              <a:t>helping students with exam anxiety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3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27E4CE-9686-14BC-29D1-F8B3C8B0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50930"/>
            <a:ext cx="7315200" cy="45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1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pic>
        <p:nvPicPr>
          <p:cNvPr id="8" name="Picture 2" descr="logo">
            <a:extLst>
              <a:ext uri="{FF2B5EF4-FFF2-40B4-BE49-F238E27FC236}">
                <a16:creationId xmlns:a16="http://schemas.microsoft.com/office/drawing/2014/main" id="{1ED60704-C1F9-73EE-5663-EA4BDD5B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938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55E228-C550-AEE3-34A4-BB549293BAB8}"/>
              </a:ext>
            </a:extLst>
          </p:cNvPr>
          <p:cNvSpPr/>
          <p:nvPr/>
        </p:nvSpPr>
        <p:spPr>
          <a:xfrm>
            <a:off x="1143000" y="2819400"/>
            <a:ext cx="6858000" cy="2677656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primary function is to </a:t>
            </a:r>
            <a:r>
              <a:rPr lang="en-US" sz="3600" b="1" dirty="0">
                <a:latin typeface="Arial" charset="0"/>
                <a:cs typeface="Arial" charset="0"/>
              </a:rPr>
              <a:t>provide emotional support through </a:t>
            </a:r>
            <a:r>
              <a:rPr lang="en-US" sz="3600" b="1" i="1" dirty="0">
                <a:latin typeface="Arial" charset="0"/>
                <a:cs typeface="Arial" charset="0"/>
              </a:rPr>
              <a:t>companionship</a:t>
            </a:r>
            <a:r>
              <a:rPr lang="en-US" sz="3600" b="1" dirty="0">
                <a:latin typeface="Arial" charset="0"/>
                <a:cs typeface="Arial" charset="0"/>
              </a:rPr>
              <a:t> to a </a:t>
            </a:r>
            <a:r>
              <a:rPr lang="en-US" sz="3600" b="1" i="1" dirty="0">
                <a:latin typeface="Arial" charset="0"/>
                <a:cs typeface="Arial" charset="0"/>
              </a:rPr>
              <a:t>specific person</a:t>
            </a:r>
            <a:endParaRPr lang="en-US" sz="3600" i="1" dirty="0"/>
          </a:p>
        </p:txBody>
      </p:sp>
      <p:pic>
        <p:nvPicPr>
          <p:cNvPr id="2" name="Picture 2" descr="logo">
            <a:extLst>
              <a:ext uri="{FF2B5EF4-FFF2-40B4-BE49-F238E27FC236}">
                <a16:creationId xmlns:a16="http://schemas.microsoft.com/office/drawing/2014/main" id="{4424A37C-B026-08C1-0F56-5F56F3689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472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</a:t>
            </a:r>
            <a:r>
              <a:rPr lang="en-US" altLang="en-US" sz="3600" b="1" dirty="0">
                <a:latin typeface="Arial" charset="0"/>
                <a:cs typeface="Arial" charset="0"/>
              </a:rPr>
              <a:t>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FA6FDC-BECE-C4F3-DABC-79B24F3DF2BA}"/>
              </a:ext>
            </a:extLst>
          </p:cNvPr>
          <p:cNvSpPr/>
          <p:nvPr/>
        </p:nvSpPr>
        <p:spPr>
          <a:xfrm>
            <a:off x="1143000" y="1371600"/>
            <a:ext cx="6858000" cy="212365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may live with their disabled owners, even if “No Pets” policy is in place</a:t>
            </a:r>
            <a:endParaRPr lang="en-US" sz="3600" dirty="0"/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6D237EA3-29BD-6BAC-79E0-AEF7E5D55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2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B68EDC-1098-3328-0EB6-041EF8C31C88}"/>
              </a:ext>
            </a:extLst>
          </p:cNvPr>
          <p:cNvSpPr/>
          <p:nvPr/>
        </p:nvSpPr>
        <p:spPr>
          <a:xfrm>
            <a:off x="1143000" y="1294456"/>
            <a:ext cx="6858000" cy="212365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need to tolerate a wide variety of experiences, environments, and people </a:t>
            </a:r>
            <a:endParaRPr lang="en-US" sz="3600" dirty="0"/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EE405F60-CD7D-EF04-9C57-F045992C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315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737212"/>
            <a:ext cx="8520545" cy="46166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One of the questions we’re often asked,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about a subject of confusion amongst the general public, is . . .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“What is the difference between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‘service dog’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a </a:t>
            </a:r>
            <a:r>
              <a:rPr lang="en-US" alt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charset="0"/>
              </a:rPr>
              <a:t>‘therapy dog’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?”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latin typeface="Arial" charset="0"/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And we’re also asked what’s the difference between those two and an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  <a:cs typeface="Arial" charset="0"/>
              </a:rPr>
              <a:t>“emotional support dog”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? </a:t>
            </a:r>
            <a:endParaRPr lang="en-US" altLang="en-US" dirty="0">
              <a:solidFill>
                <a:schemeClr val="bg1">
                  <a:lumMod val="8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B68EDC-1098-3328-0EB6-041EF8C31C88}"/>
              </a:ext>
            </a:extLst>
          </p:cNvPr>
          <p:cNvSpPr/>
          <p:nvPr/>
        </p:nvSpPr>
        <p:spPr>
          <a:xfrm>
            <a:off x="1143000" y="1294456"/>
            <a:ext cx="6858000" cy="2123658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>
                <a:lumMod val="85000"/>
              </a:schemeClr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need to tolerate a wide variety of experiences, environments, and people </a:t>
            </a:r>
            <a:endParaRPr lang="en-US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2" descr="logo">
            <a:extLst>
              <a:ext uri="{FF2B5EF4-FFF2-40B4-BE49-F238E27FC236}">
                <a16:creationId xmlns:a16="http://schemas.microsoft.com/office/drawing/2014/main" id="{EE405F60-CD7D-EF04-9C57-F045992CC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A18D74-9CDE-5E8B-1C52-9AEA4740B9B3}"/>
              </a:ext>
            </a:extLst>
          </p:cNvPr>
          <p:cNvSpPr/>
          <p:nvPr/>
        </p:nvSpPr>
        <p:spPr>
          <a:xfrm>
            <a:off x="1143000" y="4876800"/>
            <a:ext cx="6858000" cy="1569660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r>
              <a:rPr lang="en-US" altLang="en-US" sz="3600" b="1" dirty="0">
                <a:latin typeface="Arial" charset="0"/>
                <a:cs typeface="Arial" charset="0"/>
              </a:rPr>
              <a:t>that is, they must behave at </a:t>
            </a:r>
            <a:r>
              <a:rPr lang="en-US" altLang="en-US" sz="3600" b="1" i="1" dirty="0">
                <a:latin typeface="Arial" charset="0"/>
                <a:cs typeface="Arial" charset="0"/>
              </a:rPr>
              <a:t>all</a:t>
            </a:r>
            <a:r>
              <a:rPr lang="en-US" altLang="en-US" sz="3600" b="1" dirty="0">
                <a:latin typeface="Arial" charset="0"/>
                <a:cs typeface="Arial" charset="0"/>
              </a:rPr>
              <a:t> times in public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2171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8655" y="1614101"/>
            <a:ext cx="8520545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One of the questions we’re often asked,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about a subject of confusion amongst the general public, is . . 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“What is the difference between a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‘service dog’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‘therapy dog’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And we’re also asked what’s the difference between those two and an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“emotional support dog”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?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4F597F-5C51-2FE7-2E0E-A9EBDE54A211}"/>
              </a:ext>
            </a:extLst>
          </p:cNvPr>
          <p:cNvSpPr/>
          <p:nvPr/>
        </p:nvSpPr>
        <p:spPr>
          <a:xfrm>
            <a:off x="3810000" y="457736"/>
            <a:ext cx="4648200" cy="6247864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square" lIns="457200" tIns="228600" rIns="457200" bIns="2286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trained in specific tasks 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 assist just one 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ADA covered (Americans with Disabilities Act):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4064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Rights to bring animals into public establishments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9F3FDF-2B9B-C3A1-3735-75A3AFE3EBF8}"/>
              </a:ext>
            </a:extLst>
          </p:cNvPr>
          <p:cNvSpPr txBox="1"/>
          <p:nvPr/>
        </p:nvSpPr>
        <p:spPr>
          <a:xfrm>
            <a:off x="1905000" y="657172"/>
            <a:ext cx="18923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REM: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4331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2588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Tim and Bentley, by Gretchen Rou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52400"/>
            <a:ext cx="468725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5052" y="622780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Timmy and Bentley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Gretchen Roufs, 2015</a:t>
            </a:r>
          </a:p>
        </p:txBody>
      </p:sp>
    </p:spTree>
    <p:extLst>
      <p:ext uri="{BB962C8B-B14F-4D97-AF65-F5344CB8AC3E}">
        <p14:creationId xmlns:p14="http://schemas.microsoft.com/office/powerpoint/2010/main" val="34799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533400" y="2776478"/>
            <a:ext cx="2819400" cy="2862322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the alarm . . . But has no “snooze button”</a:t>
            </a:r>
          </a:p>
        </p:txBody>
      </p:sp>
    </p:spTree>
    <p:extLst>
      <p:ext uri="{BB962C8B-B14F-4D97-AF65-F5344CB8AC3E}">
        <p14:creationId xmlns:p14="http://schemas.microsoft.com/office/powerpoint/2010/main" val="2709018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457200" y="3403600"/>
            <a:ext cx="2895600" cy="2308324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the doorbell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A81A55C2-B91F-B1B8-9B40-A3D83F6B19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41" y="1143000"/>
            <a:ext cx="32331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08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457200" y="3276600"/>
            <a:ext cx="2895600" cy="2308324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the smoke/fire/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alarm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B0A186D-73E2-1146-4B7A-51ED0C210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51" y="1600200"/>
            <a:ext cx="3612049" cy="36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58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8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492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457200" y="3276600"/>
            <a:ext cx="2895600" cy="2308324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someone at my office door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4E3C7-8E83-DC6D-BF0C-5C5EE428B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1" y="1155700"/>
            <a:ext cx="37337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295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627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469900" y="3386078"/>
            <a:ext cx="3090672" cy="2862322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to people getting out of a car in the driveway</a:t>
            </a:r>
          </a:p>
        </p:txBody>
      </p:sp>
      <p:pic>
        <p:nvPicPr>
          <p:cNvPr id="4" name="Picture 3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54FE5D3-A9DF-E4B0-2289-BB01A5D92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57327"/>
            <a:ext cx="3505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3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4627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A29A66-8AD5-B21A-23BC-8DE910056DD5}"/>
              </a:ext>
            </a:extLst>
          </p:cNvPr>
          <p:cNvSpPr/>
          <p:nvPr/>
        </p:nvSpPr>
        <p:spPr>
          <a:xfrm>
            <a:off x="457200" y="3352800"/>
            <a:ext cx="2895600" cy="2308324"/>
          </a:xfrm>
          <a:prstGeom prst="rect">
            <a:avLst/>
          </a:prstGeom>
          <a:solidFill>
            <a:srgbClr val="5B349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the timer on the phone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9376A5-8328-9423-05CD-26A2A11597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1141373"/>
            <a:ext cx="257215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2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9B3DB7-E8D0-49B2-7240-08EA61099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888"/>
            <a:ext cx="9144000" cy="6191250"/>
          </a:xfrm>
          <a:prstGeom prst="rect">
            <a:avLst/>
          </a:prstGeom>
        </p:spPr>
      </p:pic>
      <p:pic>
        <p:nvPicPr>
          <p:cNvPr id="5" name="Picture 2" descr="logo">
            <a:extLst>
              <a:ext uri="{FF2B5EF4-FFF2-40B4-BE49-F238E27FC236}">
                <a16:creationId xmlns:a16="http://schemas.microsoft.com/office/drawing/2014/main" id="{EDF6BF05-C563-44C6-EABD-C3BA82A7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485774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AA8874-A821-5AE6-3D76-A7686F1FEF9C}"/>
              </a:ext>
            </a:extLst>
          </p:cNvPr>
          <p:cNvSpPr/>
          <p:nvPr/>
        </p:nvSpPr>
        <p:spPr>
          <a:xfrm>
            <a:off x="3200400" y="4798874"/>
            <a:ext cx="2819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Bentley alerts for the oven timer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5E67C-0FB5-A37F-5BBD-1FF6EA975637}"/>
              </a:ext>
            </a:extLst>
          </p:cNvPr>
          <p:cNvSpPr/>
          <p:nvPr/>
        </p:nvSpPr>
        <p:spPr>
          <a:xfrm>
            <a:off x="2362200" y="1562100"/>
            <a:ext cx="4419599" cy="977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 is trained to ignore the microwave timer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D92A43-5148-15D7-B85A-F66B5A887DD8}"/>
              </a:ext>
            </a:extLst>
          </p:cNvPr>
          <p:cNvSpPr/>
          <p:nvPr/>
        </p:nvSpPr>
        <p:spPr>
          <a:xfrm>
            <a:off x="609601" y="4203918"/>
            <a:ext cx="25145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Bentley is trained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ignore the dishwasher timer</a:t>
            </a:r>
          </a:p>
        </p:txBody>
      </p:sp>
    </p:spTree>
    <p:extLst>
      <p:ext uri="{BB962C8B-B14F-4D97-AF65-F5344CB8AC3E}">
        <p14:creationId xmlns:p14="http://schemas.microsoft.com/office/powerpoint/2010/main" val="2868606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3400" y="833021"/>
            <a:ext cx="21381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Bentley is certified as 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hearing assist 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loves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doing other things  that his certified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mobility assist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friends do . . .</a:t>
            </a:r>
          </a:p>
        </p:txBody>
      </p:sp>
      <p:sp>
        <p:nvSpPr>
          <p:cNvPr id="5" name="Left Arrow 4"/>
          <p:cNvSpPr/>
          <p:nvPr/>
        </p:nvSpPr>
        <p:spPr>
          <a:xfrm rot="18923982">
            <a:off x="6164493" y="7476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</p:spTree>
    <p:extLst>
      <p:ext uri="{BB962C8B-B14F-4D97-AF65-F5344CB8AC3E}">
        <p14:creationId xmlns:p14="http://schemas.microsoft.com/office/powerpoint/2010/main" val="2517893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381000"/>
            <a:ext cx="21381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Bentley is a genius natural problem solver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door opening button at the Palmer House in Chicago is right above his head . . .</a:t>
            </a:r>
          </a:p>
        </p:txBody>
      </p:sp>
      <p:sp>
        <p:nvSpPr>
          <p:cNvPr id="6" name="Left Arrow 5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</p:spTree>
    <p:extLst>
      <p:ext uri="{BB962C8B-B14F-4D97-AF65-F5344CB8AC3E}">
        <p14:creationId xmlns:p14="http://schemas.microsoft.com/office/powerpoint/2010/main" val="2535234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381000"/>
            <a:ext cx="21381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Bentley is a genius natural problem solver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 has never seen a rectangular door-opening button like this before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. . .</a:t>
            </a:r>
          </a:p>
        </p:txBody>
      </p:sp>
      <p:sp>
        <p:nvSpPr>
          <p:cNvPr id="6" name="Left Arrow 5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  <p:sp>
        <p:nvSpPr>
          <p:cNvPr id="7" name="Cloud Callout 6"/>
          <p:cNvSpPr/>
          <p:nvPr/>
        </p:nvSpPr>
        <p:spPr>
          <a:xfrm flipH="1">
            <a:off x="1315650" y="2514600"/>
            <a:ext cx="2799150" cy="914400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the heck is this?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93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1135082"/>
            <a:ext cx="213810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Bentley’s unprompted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choice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open the door was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decal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on the window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. . .</a:t>
            </a:r>
          </a:p>
        </p:txBody>
      </p:sp>
      <p:sp>
        <p:nvSpPr>
          <p:cNvPr id="7" name="Left Arrow 6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1239450" y="221732"/>
            <a:ext cx="2799150" cy="305486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72" y="714828"/>
            <a:ext cx="164490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873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1135082"/>
            <a:ext cx="213810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Bentley’s unprompted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choice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open the door was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decals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 the window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. .</a:t>
            </a:r>
          </a:p>
        </p:txBody>
      </p:sp>
      <p:sp>
        <p:nvSpPr>
          <p:cNvPr id="7" name="Left Arrow 6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1239450" y="221732"/>
            <a:ext cx="2799150" cy="305486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72" y="714828"/>
            <a:ext cx="1644908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59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51435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 rot="461257">
            <a:off x="2920743" y="1524000"/>
            <a:ext cx="508000" cy="627027"/>
          </a:xfrm>
          <a:custGeom>
            <a:avLst/>
            <a:gdLst>
              <a:gd name="connsiteX0" fmla="*/ 290286 w 508000"/>
              <a:gd name="connsiteY0" fmla="*/ 595086 h 627027"/>
              <a:gd name="connsiteX1" fmla="*/ 406400 w 508000"/>
              <a:gd name="connsiteY1" fmla="*/ 609600 h 627027"/>
              <a:gd name="connsiteX2" fmla="*/ 449943 w 508000"/>
              <a:gd name="connsiteY2" fmla="*/ 624114 h 627027"/>
              <a:gd name="connsiteX3" fmla="*/ 478972 w 508000"/>
              <a:gd name="connsiteY3" fmla="*/ 537029 h 627027"/>
              <a:gd name="connsiteX4" fmla="*/ 493486 w 508000"/>
              <a:gd name="connsiteY4" fmla="*/ 493486 h 627027"/>
              <a:gd name="connsiteX5" fmla="*/ 478972 w 508000"/>
              <a:gd name="connsiteY5" fmla="*/ 275771 h 627027"/>
              <a:gd name="connsiteX6" fmla="*/ 435429 w 508000"/>
              <a:gd name="connsiteY6" fmla="*/ 188686 h 627027"/>
              <a:gd name="connsiteX7" fmla="*/ 420914 w 508000"/>
              <a:gd name="connsiteY7" fmla="*/ 145143 h 627027"/>
              <a:gd name="connsiteX8" fmla="*/ 406400 w 508000"/>
              <a:gd name="connsiteY8" fmla="*/ 14514 h 627027"/>
              <a:gd name="connsiteX9" fmla="*/ 362857 w 508000"/>
              <a:gd name="connsiteY9" fmla="*/ 0 h 627027"/>
              <a:gd name="connsiteX10" fmla="*/ 159657 w 508000"/>
              <a:gd name="connsiteY10" fmla="*/ 14514 h 627027"/>
              <a:gd name="connsiteX11" fmla="*/ 116114 w 508000"/>
              <a:gd name="connsiteY11" fmla="*/ 29029 h 627027"/>
              <a:gd name="connsiteX12" fmla="*/ 29029 w 508000"/>
              <a:gd name="connsiteY12" fmla="*/ 43543 h 627027"/>
              <a:gd name="connsiteX13" fmla="*/ 14514 w 508000"/>
              <a:gd name="connsiteY13" fmla="*/ 87086 h 627027"/>
              <a:gd name="connsiteX14" fmla="*/ 0 w 508000"/>
              <a:gd name="connsiteY14" fmla="*/ 145143 h 627027"/>
              <a:gd name="connsiteX15" fmla="*/ 29029 w 508000"/>
              <a:gd name="connsiteY15" fmla="*/ 290286 h 627027"/>
              <a:gd name="connsiteX16" fmla="*/ 72572 w 508000"/>
              <a:gd name="connsiteY16" fmla="*/ 377371 h 627027"/>
              <a:gd name="connsiteX17" fmla="*/ 116114 w 508000"/>
              <a:gd name="connsiteY17" fmla="*/ 580571 h 627027"/>
              <a:gd name="connsiteX18" fmla="*/ 145143 w 508000"/>
              <a:gd name="connsiteY18" fmla="*/ 624114 h 627027"/>
              <a:gd name="connsiteX19" fmla="*/ 348343 w 508000"/>
              <a:gd name="connsiteY19" fmla="*/ 609600 h 627027"/>
              <a:gd name="connsiteX20" fmla="*/ 508000 w 508000"/>
              <a:gd name="connsiteY20" fmla="*/ 595086 h 62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8000" h="627027">
                <a:moveTo>
                  <a:pt x="290286" y="595086"/>
                </a:moveTo>
                <a:cubicBezTo>
                  <a:pt x="328991" y="599924"/>
                  <a:pt x="368023" y="602623"/>
                  <a:pt x="406400" y="609600"/>
                </a:cubicBezTo>
                <a:cubicBezTo>
                  <a:pt x="421453" y="612337"/>
                  <a:pt x="439125" y="634932"/>
                  <a:pt x="449943" y="624114"/>
                </a:cubicBezTo>
                <a:cubicBezTo>
                  <a:pt x="471580" y="602478"/>
                  <a:pt x="469296" y="566057"/>
                  <a:pt x="478972" y="537029"/>
                </a:cubicBezTo>
                <a:lnTo>
                  <a:pt x="493486" y="493486"/>
                </a:lnTo>
                <a:cubicBezTo>
                  <a:pt x="488648" y="420914"/>
                  <a:pt x="487004" y="348059"/>
                  <a:pt x="478972" y="275771"/>
                </a:cubicBezTo>
                <a:cubicBezTo>
                  <a:pt x="473761" y="228871"/>
                  <a:pt x="456045" y="229919"/>
                  <a:pt x="435429" y="188686"/>
                </a:cubicBezTo>
                <a:cubicBezTo>
                  <a:pt x="428587" y="175002"/>
                  <a:pt x="425752" y="159657"/>
                  <a:pt x="420914" y="145143"/>
                </a:cubicBezTo>
                <a:cubicBezTo>
                  <a:pt x="416076" y="101600"/>
                  <a:pt x="422671" y="55191"/>
                  <a:pt x="406400" y="14514"/>
                </a:cubicBezTo>
                <a:cubicBezTo>
                  <a:pt x="400718" y="309"/>
                  <a:pt x="378156" y="0"/>
                  <a:pt x="362857" y="0"/>
                </a:cubicBezTo>
                <a:cubicBezTo>
                  <a:pt x="294951" y="0"/>
                  <a:pt x="227390" y="9676"/>
                  <a:pt x="159657" y="14514"/>
                </a:cubicBezTo>
                <a:cubicBezTo>
                  <a:pt x="145143" y="19352"/>
                  <a:pt x="131049" y="25710"/>
                  <a:pt x="116114" y="29029"/>
                </a:cubicBezTo>
                <a:cubicBezTo>
                  <a:pt x="87386" y="35413"/>
                  <a:pt x="54580" y="28942"/>
                  <a:pt x="29029" y="43543"/>
                </a:cubicBezTo>
                <a:cubicBezTo>
                  <a:pt x="15745" y="51134"/>
                  <a:pt x="18717" y="72375"/>
                  <a:pt x="14514" y="87086"/>
                </a:cubicBezTo>
                <a:cubicBezTo>
                  <a:pt x="9034" y="106266"/>
                  <a:pt x="4838" y="125791"/>
                  <a:pt x="0" y="145143"/>
                </a:cubicBezTo>
                <a:cubicBezTo>
                  <a:pt x="5350" y="182594"/>
                  <a:pt x="8761" y="249750"/>
                  <a:pt x="29029" y="290286"/>
                </a:cubicBezTo>
                <a:cubicBezTo>
                  <a:pt x="85303" y="402834"/>
                  <a:pt x="36087" y="267924"/>
                  <a:pt x="72572" y="377371"/>
                </a:cubicBezTo>
                <a:cubicBezTo>
                  <a:pt x="78713" y="426502"/>
                  <a:pt x="84297" y="532845"/>
                  <a:pt x="116114" y="580571"/>
                </a:cubicBezTo>
                <a:lnTo>
                  <a:pt x="145143" y="624114"/>
                </a:lnTo>
                <a:lnTo>
                  <a:pt x="348343" y="609600"/>
                </a:lnTo>
                <a:cubicBezTo>
                  <a:pt x="401611" y="605339"/>
                  <a:pt x="508000" y="595086"/>
                  <a:pt x="508000" y="59508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381000"/>
            <a:ext cx="21381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Bentley on his own, after trying the two opener-size decals on the window, opened the door . .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eft Arrow 5"/>
          <p:cNvSpPr/>
          <p:nvPr/>
        </p:nvSpPr>
        <p:spPr>
          <a:xfrm rot="18923982">
            <a:off x="3177123" y="520137"/>
            <a:ext cx="1783584" cy="709552"/>
          </a:xfrm>
          <a:prstGeom prst="leftArrow">
            <a:avLst/>
          </a:prstGeom>
          <a:solidFill>
            <a:srgbClr val="FFC000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Door opener</a:t>
            </a:r>
          </a:p>
        </p:txBody>
      </p:sp>
    </p:spTree>
    <p:extLst>
      <p:ext uri="{BB962C8B-B14F-4D97-AF65-F5344CB8AC3E}">
        <p14:creationId xmlns:p14="http://schemas.microsoft.com/office/powerpoint/2010/main" val="408272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5954EB-DCB9-F122-16FB-954981F0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06506"/>
            <a:ext cx="7315200" cy="456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821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4CD675-BAC2-097C-6DD4-09E868242552}"/>
              </a:ext>
            </a:extLst>
          </p:cNvPr>
          <p:cNvSpPr/>
          <p:nvPr/>
        </p:nvSpPr>
        <p:spPr>
          <a:xfrm>
            <a:off x="2362200" y="4572000"/>
            <a:ext cx="6324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 duty Bentley is also a great help with opening packages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(also not in his job description)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5832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645"/>
            <a:ext cx="9144000" cy="4400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F5266F-7D9C-B55F-1D8A-2C2DFECBBA06}"/>
              </a:ext>
            </a:extLst>
          </p:cNvPr>
          <p:cNvSpPr/>
          <p:nvPr/>
        </p:nvSpPr>
        <p:spPr>
          <a:xfrm>
            <a:off x="1981200" y="4876800"/>
            <a:ext cx="5181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 protects us from the neighbors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(also not in his job description)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214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6172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B482DE-D241-7D52-9458-69047491CE64}"/>
              </a:ext>
            </a:extLst>
          </p:cNvPr>
          <p:cNvSpPr/>
          <p:nvPr/>
        </p:nvSpPr>
        <p:spPr>
          <a:xfrm>
            <a:off x="1981200" y="4876800"/>
            <a:ext cx="5181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 loves to travel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/>
              </a:rPr>
              <a:t>(he has his official “wings” but hasn’t actually flown yet)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626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8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264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75" y="0"/>
            <a:ext cx="589048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96569" y="6030760"/>
            <a:ext cx="612502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Tim Roufs and Bentley Fox Roufs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Allen D. Leman Swine Conference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CEFANS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n>
                  <a:solidFill>
                    <a:srgbClr val="0C0600"/>
                  </a:solidFill>
                  <a:miter lim="800000"/>
                </a:ln>
                <a:solidFill>
                  <a:srgbClr val="FF0000"/>
                </a:solidFill>
                <a:effectLst>
                  <a:outerShdw blurRad="50800" dist="50800" dir="18900000" algn="ctr" rotWithShape="0">
                    <a:srgbClr val="000000">
                      <a:alpha val="15000"/>
                    </a:srgbClr>
                  </a:outerShdw>
                </a:effectLst>
                <a:latin typeface="Arial" pitchFamily="34" charset="0"/>
              </a:rPr>
              <a:t>College to career Seminar for High School Students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C4B228-784A-B7C8-1DD8-33C34655ACF4}"/>
              </a:ext>
            </a:extLst>
          </p:cNvPr>
          <p:cNvSpPr/>
          <p:nvPr/>
        </p:nvSpPr>
        <p:spPr>
          <a:xfrm>
            <a:off x="1981200" y="4819471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Bentley loves to listen to stories about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Do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dogs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6084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71588"/>
            <a:ext cx="76200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F90164-A451-59DB-9245-74968E4C7C6F}"/>
              </a:ext>
            </a:extLst>
          </p:cNvPr>
          <p:cNvSpPr/>
          <p:nvPr/>
        </p:nvSpPr>
        <p:spPr>
          <a:xfrm>
            <a:off x="2057400" y="5613737"/>
            <a:ext cx="49602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e Serif Hand Black" panose="020B0604020202020204" pitchFamily="66" charset="0"/>
                <a:cs typeface="Arial" panose="020B0604020202020204" pitchFamily="34" charset="0"/>
              </a:rPr>
              <a:t>You CAN HELP</a:t>
            </a:r>
          </a:p>
        </p:txBody>
      </p:sp>
    </p:spTree>
    <p:extLst>
      <p:ext uri="{BB962C8B-B14F-4D97-AF65-F5344CB8AC3E}">
        <p14:creationId xmlns:p14="http://schemas.microsoft.com/office/powerpoint/2010/main" val="33629148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0286"/>
            <a:ext cx="8229600" cy="656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0908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82315-ABAF-F773-76C5-67E68B5BD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66825"/>
            <a:ext cx="7315200" cy="58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60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2CE74-EB2B-A998-489B-0E9DD970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4800"/>
            <a:ext cx="7315200" cy="624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77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5BBFC-6F30-A3F4-58BC-B563A373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85550"/>
            <a:ext cx="7315200" cy="611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934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0E025-C990-B7BC-EE1D-E102025F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9164"/>
            <a:ext cx="6858000" cy="641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9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447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6528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136CA-F941-0D1B-8FB0-2D7654861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79742"/>
            <a:ext cx="6858000" cy="634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757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719201-664C-5242-CF33-40F5D0B27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7315200" cy="38721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F1FAF-8D08-E343-D461-D24CF495A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740370"/>
            <a:ext cx="2971800" cy="396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467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268"/>
            <a:ext cx="8229600" cy="674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453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76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9640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AFE93-2C61-D7C1-9248-F631365E3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22177"/>
            <a:ext cx="7772400" cy="47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41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26"/>
            <a:ext cx="9144000" cy="62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18374"/>
            <a:ext cx="8229600" cy="18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314" y="2315028"/>
            <a:ext cx="1645920" cy="93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A1D4B67-C721-4FFE-B3E2-A86BC413F38F}"/>
              </a:ext>
            </a:extLst>
          </p:cNvPr>
          <p:cNvSpPr/>
          <p:nvPr/>
        </p:nvSpPr>
        <p:spPr>
          <a:xfrm rot="19128091">
            <a:off x="2686953" y="3789445"/>
            <a:ext cx="1164971" cy="426252"/>
          </a:xfrm>
          <a:prstGeom prst="rightArrow">
            <a:avLst>
              <a:gd name="adj1" fmla="val 54705"/>
              <a:gd name="adj2" fmla="val 50000"/>
            </a:avLst>
          </a:prstGeom>
          <a:solidFill>
            <a:srgbClr val="FF0000"/>
          </a:solidFill>
          <a:ln w="57150">
            <a:solidFill>
              <a:srgbClr val="F6A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026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712573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“How We Help”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(9:11)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2488"/>
            <a:ext cx="8229600" cy="48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274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7374"/>
            <a:ext cx="8229600" cy="483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“In 22 Months”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link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(2:17)</a:t>
            </a:r>
          </a:p>
        </p:txBody>
      </p:sp>
    </p:spTree>
    <p:extLst>
      <p:ext uri="{BB962C8B-B14F-4D97-AF65-F5344CB8AC3E}">
        <p14:creationId xmlns:p14="http://schemas.microsoft.com/office/powerpoint/2010/main" val="153171525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“25 Years of Service”</a:t>
            </a:r>
          </a:p>
          <a:p>
            <a:pPr algn="ctr"/>
            <a:r>
              <a:rPr lang="en-US" dirty="0">
                <a:hlinkClick r:id="rId2"/>
              </a:rPr>
              <a:t>Link</a:t>
            </a:r>
            <a:r>
              <a:rPr lang="en-US" dirty="0"/>
              <a:t> (3:42)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3475"/>
            <a:ext cx="8229600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0328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476717" y="6096000"/>
            <a:ext cx="415268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“Chad’s Journey”</a:t>
            </a:r>
          </a:p>
          <a:p>
            <a:pPr algn="ctr"/>
            <a:r>
              <a:rPr lang="en-US" dirty="0">
                <a:hlinkClick r:id="rId2"/>
              </a:rPr>
              <a:t>Link </a:t>
            </a:r>
            <a:r>
              <a:rPr lang="en-US" dirty="0"/>
              <a:t>(6:59)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3692"/>
            <a:ext cx="8229600" cy="490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32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2AD45-4CAA-7A70-0002-A75B2F128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1645"/>
            <a:ext cx="7315200" cy="46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04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0" y="6119336"/>
            <a:ext cx="601980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/>
              <a:t>Dear Can Do Canines – Amy &amp; Dinger” </a:t>
            </a:r>
          </a:p>
          <a:p>
            <a:pPr algn="ctr"/>
            <a:r>
              <a:rPr lang="en-US" dirty="0">
                <a:hlinkClick r:id="rId2"/>
              </a:rPr>
              <a:t>Link</a:t>
            </a:r>
            <a:r>
              <a:rPr lang="en-US" dirty="0"/>
              <a:t> (2:58)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42237"/>
            <a:ext cx="8229600" cy="462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4958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451"/>
            <a:ext cx="6858000" cy="673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10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56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373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 lIns="91440" tIns="228600" rIns="91440" bIns="228600">
        <a:spAutoFit/>
      </a:bodyPr>
      <a:lstStyle>
        <a:defPPr algn="l">
          <a:defRPr sz="2400" b="1" dirty="0">
            <a:latin typeface="Arial" charset="0"/>
            <a:cs typeface="Arial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1475</Words>
  <Application>Microsoft Office PowerPoint</Application>
  <PresentationFormat>On-screen Show (4:3)</PresentationFormat>
  <Paragraphs>214</Paragraphs>
  <Slides>81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Comic Sans MS</vt:lpstr>
      <vt:lpstr>The Serif Hand Black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Roufs</dc:creator>
  <cp:lastModifiedBy>Tim Roufs</cp:lastModifiedBy>
  <cp:revision>82</cp:revision>
  <dcterms:created xsi:type="dcterms:W3CDTF">2019-05-19T18:59:45Z</dcterms:created>
  <dcterms:modified xsi:type="dcterms:W3CDTF">2023-04-11T00:11:00Z</dcterms:modified>
</cp:coreProperties>
</file>